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1"/>
  </p:notesMasterIdLst>
  <p:sldIdLst>
    <p:sldId id="256" r:id="rId2"/>
    <p:sldId id="283" r:id="rId3"/>
    <p:sldId id="285" r:id="rId4"/>
    <p:sldId id="281" r:id="rId5"/>
    <p:sldId id="280" r:id="rId6"/>
    <p:sldId id="286" r:id="rId7"/>
    <p:sldId id="287" r:id="rId8"/>
    <p:sldId id="282" r:id="rId9"/>
    <p:sldId id="284" r:id="rId10"/>
  </p:sldIdLst>
  <p:sldSz cx="18288000" cy="10287000"/>
  <p:notesSz cx="6858000" cy="9144000"/>
  <p:embeddedFontLst>
    <p:embeddedFont>
      <p:font typeface="Alegreya" panose="020B0604020202020204" charset="0"/>
      <p:regular r:id="rId12"/>
      <p:bold r:id="rId13"/>
      <p:italic r:id="rId14"/>
      <p:boldItalic r:id="rId15"/>
    </p:embeddedFont>
    <p:embeddedFont>
      <p:font typeface="Alfa Slab One" panose="020B0604020202020204" charset="0"/>
      <p:regular r:id="rId16"/>
    </p:embeddedFont>
    <p:embeddedFont>
      <p:font typeface="Alic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Bach" initials="EB" lastIdx="1" clrIdx="0">
    <p:extLst>
      <p:ext uri="{19B8F6BF-5375-455C-9EA6-DF929625EA0E}">
        <p15:presenceInfo xmlns:p15="http://schemas.microsoft.com/office/powerpoint/2012/main" userId="93c55f82111681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F1588D-8C81-46CE-B7E5-200B6B077D13}">
  <a:tblStyle styleId="{70F1588D-8C81-46CE-B7E5-200B6B077D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724" autoAdjust="0"/>
  </p:normalViewPr>
  <p:slideViewPr>
    <p:cSldViewPr snapToGrid="0">
      <p:cViewPr varScale="1">
        <p:scale>
          <a:sx n="57" d="100"/>
          <a:sy n="57" d="100"/>
        </p:scale>
        <p:origin x="92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Here we’ll look at how we can improve the Start/Stop of our </a:t>
            </a:r>
            <a:r>
              <a:rPr lang="en-US" dirty="0" err="1"/>
              <a:t>Aurroa</a:t>
            </a:r>
            <a:r>
              <a:rPr lang="en-US" dirty="0"/>
              <a:t> clusters with Systems Manager</a:t>
            </a:r>
            <a:endParaRPr dirty="0"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AWS State Manager is a capability of Systems Manager that automates the process of keeping managed nodes or AWS resources in a defined state</a:t>
            </a:r>
          </a:p>
          <a:p>
            <a:pPr lvl="0"/>
            <a:r>
              <a:rPr lang="en-CA" dirty="0"/>
              <a:t>By leveraging SSM Documents, State Manager can automate processes like</a:t>
            </a:r>
          </a:p>
          <a:p>
            <a:pPr lvl="1"/>
            <a:r>
              <a:rPr lang="en-CA" dirty="0"/>
              <a:t>Bootstrapping nodes with specific start-up software</a:t>
            </a:r>
          </a:p>
          <a:p>
            <a:pPr lvl="1"/>
            <a:r>
              <a:rPr lang="en-CA" dirty="0"/>
              <a:t>Joining nodes to an Active Directory domain</a:t>
            </a:r>
          </a:p>
          <a:p>
            <a:pPr lvl="1"/>
            <a:r>
              <a:rPr lang="en-CA" dirty="0"/>
              <a:t>Starting or Stopping RDS instances</a:t>
            </a:r>
          </a:p>
          <a:p>
            <a:pPr lvl="0"/>
            <a:r>
              <a:rPr lang="en-CA" dirty="0"/>
              <a:t>We can target managed nodes, including on-prem instances, as well other AWS resources</a:t>
            </a:r>
          </a:p>
          <a:p>
            <a:pPr lvl="0"/>
            <a:r>
              <a:rPr lang="en-CA" dirty="0"/>
              <a:t>State changes can be applied immediately or on a set frequency</a:t>
            </a:r>
          </a:p>
          <a:p>
            <a:pPr lvl="0"/>
            <a:r>
              <a:rPr lang="en-CA" dirty="0"/>
              <a:t>Best of all, AWS State Manager is available at no additional cost</a:t>
            </a:r>
          </a:p>
        </p:txBody>
      </p:sp>
    </p:spTree>
    <p:extLst>
      <p:ext uri="{BB962C8B-B14F-4D97-AF65-F5344CB8AC3E}">
        <p14:creationId xmlns:p14="http://schemas.microsoft.com/office/powerpoint/2010/main" val="218571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The existing solution consists of an EventBridge scheduler rule and multiple Start/Stop Lambda functions with custom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When we add additional applications, we duplicate this infrastructure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With a larger team, this quickly grows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Having over 56 Lambda functions results in an ineffective management of resources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Each scheduled invocation eats away at our Regional Lambda Reserved Concurrency limit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We have unnecessary costs for Lambda compute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There is </a:t>
            </a:r>
            <a:r>
              <a:rPr lang="en-CA" dirty="0" err="1"/>
              <a:t>IaC</a:t>
            </a:r>
            <a:r>
              <a:rPr lang="en-CA" dirty="0"/>
              <a:t> and custom code embedded within our application, all of which has to be duplicated when we add another cluster</a:t>
            </a:r>
            <a:endParaRPr dirty="0"/>
          </a:p>
        </p:txBody>
      </p:sp>
      <p:sp>
        <p:nvSpPr>
          <p:cNvPr id="451" name="Google Shape;4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807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&gt; The solution with AWS State Manager requires creation of an Association</a:t>
            </a:r>
          </a:p>
          <a:p>
            <a:r>
              <a:rPr lang="en-CA" dirty="0"/>
              <a:t>&gt; The Association executes a modified version of the AWS-managed SSM Automation Document, AWS-</a:t>
            </a:r>
            <a:r>
              <a:rPr lang="en-CA" dirty="0" err="1"/>
              <a:t>StartStopAuroraCluster</a:t>
            </a:r>
            <a:r>
              <a:rPr lang="en-CA" dirty="0"/>
              <a:t>, which I have modified by adding support to control it using Tags</a:t>
            </a:r>
          </a:p>
          <a:p>
            <a:r>
              <a:rPr lang="en-CA" dirty="0"/>
              <a:t>&gt; Using a </a:t>
            </a:r>
            <a:r>
              <a:rPr lang="en-CA" dirty="0" err="1"/>
              <a:t>cron</a:t>
            </a:r>
            <a:r>
              <a:rPr lang="en-CA" dirty="0"/>
              <a:t> expression to trigger the automation process, we can have the Association execute the SSM Automation Document to Start and Stop our Aurora clusters</a:t>
            </a:r>
          </a:p>
          <a:p>
            <a:r>
              <a:rPr lang="en-CA" dirty="0"/>
              <a:t>&gt; The built-in integration to Amazon </a:t>
            </a:r>
            <a:r>
              <a:rPr lang="en-CA" dirty="0" err="1"/>
              <a:t>EventBridge</a:t>
            </a:r>
            <a:r>
              <a:rPr lang="en-CA" dirty="0"/>
              <a:t> also means we can &gt; subscribe an email subscription to an SNS Topic to receive notifications on this state change</a:t>
            </a:r>
          </a:p>
          <a:p>
            <a:r>
              <a:rPr lang="en-CA" dirty="0"/>
              <a:t>With this design we can leverage the built-in capabilities of AWS State Manager to automate a start/stop process to manage our Aurora cluster resources effectively without any custom development</a:t>
            </a:r>
          </a:p>
        </p:txBody>
      </p:sp>
    </p:spTree>
    <p:extLst>
      <p:ext uri="{BB962C8B-B14F-4D97-AF65-F5344CB8AC3E}">
        <p14:creationId xmlns:p14="http://schemas.microsoft.com/office/powerpoint/2010/main" val="157557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Of course, this wouldn’t be an AWS service without some things that don’t work properly</a:t>
            </a:r>
          </a:p>
          <a:p>
            <a:pPr lvl="0"/>
            <a:r>
              <a:rPr lang="en-CA" dirty="0"/>
              <a:t>Firstly, support for complex </a:t>
            </a:r>
            <a:r>
              <a:rPr lang="en-CA" dirty="0" err="1"/>
              <a:t>cron</a:t>
            </a:r>
            <a:r>
              <a:rPr lang="en-CA" dirty="0"/>
              <a:t> expressions is limited, such as multi day windows</a:t>
            </a:r>
          </a:p>
          <a:p>
            <a:pPr lvl="1"/>
            <a:r>
              <a:rPr lang="en-CA" dirty="0"/>
              <a:t>This appears to be only for AWS State Manager associations so may change in the future</a:t>
            </a:r>
          </a:p>
          <a:p>
            <a:pPr lvl="0"/>
            <a:r>
              <a:rPr lang="en-CA" dirty="0"/>
              <a:t>The CloudFormation API also only supports Rate Control executions right now</a:t>
            </a:r>
          </a:p>
          <a:p>
            <a:pPr lvl="1" algn="l"/>
            <a:r>
              <a:rPr lang="en-CA" dirty="0"/>
              <a:t>This means after the AWS State Manager association is created, I have to go change the execution type from Rate Control to Simple within the console</a:t>
            </a:r>
          </a:p>
          <a:p>
            <a:pPr lvl="1" algn="l"/>
            <a:r>
              <a:rPr lang="en-CA" dirty="0"/>
              <a:t>Fortunately, this is only a one-time change and should be a non-issue once the feature is added</a:t>
            </a:r>
          </a:p>
        </p:txBody>
      </p:sp>
    </p:spTree>
    <p:extLst>
      <p:ext uri="{BB962C8B-B14F-4D97-AF65-F5344CB8AC3E}">
        <p14:creationId xmlns:p14="http://schemas.microsoft.com/office/powerpoint/2010/main" val="3903778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7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get this released in our environments, I have PR for you to review</a:t>
            </a:r>
          </a:p>
          <a:p>
            <a:pPr lvl="1"/>
            <a:r>
              <a:rPr lang="en-CA" dirty="0"/>
              <a:t>Removes existing Lambda function implementation</a:t>
            </a:r>
          </a:p>
          <a:p>
            <a:pPr lvl="1"/>
            <a:r>
              <a:rPr lang="en-CA" dirty="0"/>
              <a:t>Changes the tags for the environment key for all developer environments to dev, the env key still remains as the developer GitHub username</a:t>
            </a:r>
          </a:p>
          <a:p>
            <a:pPr lvl="0"/>
            <a:r>
              <a:rPr lang="en-CA" dirty="0"/>
              <a:t>Then we need to deploy the AWS State Manager association</a:t>
            </a:r>
          </a:p>
          <a:p>
            <a:pPr lvl="0"/>
            <a:r>
              <a:rPr lang="en-CA" dirty="0"/>
              <a:t>Once each developer re-deploys their F1/M2 developer environments without </a:t>
            </a:r>
            <a:r>
              <a:rPr lang="en-CA" dirty="0" err="1"/>
              <a:t>hotswap</a:t>
            </a:r>
            <a:r>
              <a:rPr lang="en-CA" dirty="0"/>
              <a:t> it will be all setup</a:t>
            </a:r>
          </a:p>
          <a:p>
            <a:pPr lvl="0"/>
            <a:r>
              <a:rPr lang="en-CA" dirty="0"/>
              <a:t>Work with </a:t>
            </a:r>
            <a:r>
              <a:rPr lang="en-CA" dirty="0" err="1"/>
              <a:t>CloudOps</a:t>
            </a:r>
            <a:r>
              <a:rPr lang="en-CA" dirty="0"/>
              <a:t> </a:t>
            </a:r>
            <a:r>
              <a:rPr lang="en-CA"/>
              <a:t>to clean up </a:t>
            </a:r>
            <a:r>
              <a:rPr lang="en-CA" dirty="0"/>
              <a:t>their initial implementation with SSM Automation scripts</a:t>
            </a:r>
          </a:p>
        </p:txBody>
      </p:sp>
    </p:spTree>
    <p:extLst>
      <p:ext uri="{BB962C8B-B14F-4D97-AF65-F5344CB8AC3E}">
        <p14:creationId xmlns:p14="http://schemas.microsoft.com/office/powerpoint/2010/main" val="2576856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17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get started with AWS State Manager, determine the state you want to apply to your AWS resources</a:t>
            </a:r>
          </a:p>
          <a:p>
            <a:pPr lvl="1"/>
            <a:r>
              <a:rPr lang="en-CA" dirty="0"/>
              <a:t>&gt; This will dictate which SSM Document to use for the association</a:t>
            </a:r>
          </a:p>
          <a:p>
            <a:pPr lvl="1"/>
            <a:r>
              <a:rPr lang="en-CA" dirty="0"/>
              <a:t>&gt;  We can use either AWS-managed or customer created SSM Documents</a:t>
            </a:r>
          </a:p>
          <a:p>
            <a:pPr lvl="0"/>
            <a:r>
              <a:rPr lang="en-CA" dirty="0"/>
              <a:t>&gt; Now, create a State Manager association which specifies the configuration to be assigned to the managed nodes or AWS resources</a:t>
            </a:r>
          </a:p>
          <a:p>
            <a:pPr lvl="1"/>
            <a:r>
              <a:rPr lang="en-CA" dirty="0"/>
              <a:t>&gt; This includes the parameter for the SSM Document,</a:t>
            </a:r>
          </a:p>
          <a:p>
            <a:pPr lvl="1"/>
            <a:r>
              <a:rPr lang="en-CA" dirty="0"/>
              <a:t>&gt; The targets, which can be tags, instance IDs, AWS Resource Groups, or all managed nodes in a Region and Account,</a:t>
            </a:r>
          </a:p>
          <a:p>
            <a:pPr lvl="1"/>
            <a:r>
              <a:rPr lang="en-CA" dirty="0"/>
              <a:t>&gt; As well as the schedule describing when or how often to apply the state</a:t>
            </a:r>
          </a:p>
          <a:p>
            <a:pPr lvl="0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883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37125" y="1043200"/>
            <a:ext cx="162987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704250" y="2442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Alice"/>
              <a:buNone/>
              <a:defRPr>
                <a:latin typeface="Alice"/>
                <a:ea typeface="Alice"/>
                <a:cs typeface="Alice"/>
                <a:sym typeface="Alice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2008000" y="14020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303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494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2840400" y="12235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5146875" y="57216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2"/>
          </p:nvPr>
        </p:nvSpPr>
        <p:spPr>
          <a:xfrm>
            <a:off x="9334700" y="57216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2575950" y="12722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1305488" y="196085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2"/>
          </p:nvPr>
        </p:nvSpPr>
        <p:spPr>
          <a:xfrm>
            <a:off x="10473813" y="27722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305488" y="3988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3275" y="16941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fa Slab One"/>
              <a:buNone/>
              <a:defRPr sz="440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39050" y="3399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greya"/>
              <a:buChar char="•"/>
              <a:defRPr sz="32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–"/>
              <a:defRPr sz="28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Char char="•"/>
              <a:defRPr sz="24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–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»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12.svg"/><Relationship Id="rId3" Type="http://schemas.openxmlformats.org/officeDocument/2006/relationships/image" Target="../media/image13.png"/><Relationship Id="rId21" Type="http://schemas.openxmlformats.org/officeDocument/2006/relationships/image" Target="../media/image48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40.png"/><Relationship Id="rId24" Type="http://schemas.openxmlformats.org/officeDocument/2006/relationships/image" Target="../media/image51.svg"/><Relationship Id="rId5" Type="http://schemas.openxmlformats.org/officeDocument/2006/relationships/image" Target="../media/image15.png"/><Relationship Id="rId15" Type="http://schemas.openxmlformats.org/officeDocument/2006/relationships/image" Target="../media/image44.png"/><Relationship Id="rId23" Type="http://schemas.openxmlformats.org/officeDocument/2006/relationships/image" Target="../media/image50.png"/><Relationship Id="rId10" Type="http://schemas.openxmlformats.org/officeDocument/2006/relationships/image" Target="../media/image39.svg"/><Relationship Id="rId19" Type="http://schemas.openxmlformats.org/officeDocument/2006/relationships/image" Target="../media/image46.png"/><Relationship Id="rId4" Type="http://schemas.openxmlformats.org/officeDocument/2006/relationships/image" Target="../media/image14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Relationship Id="rId22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FC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10"/>
          <p:cNvGrpSpPr/>
          <p:nvPr/>
        </p:nvGrpSpPr>
        <p:grpSpPr>
          <a:xfrm>
            <a:off x="342353" y="102781"/>
            <a:ext cx="17603408" cy="9900675"/>
            <a:chOff x="0" y="-47625"/>
            <a:chExt cx="4636258" cy="2607568"/>
          </a:xfrm>
        </p:grpSpPr>
        <p:sp>
          <p:nvSpPr>
            <p:cNvPr id="37" name="Google Shape;37;p10"/>
            <p:cNvSpPr/>
            <p:nvPr/>
          </p:nvSpPr>
          <p:spPr>
            <a:xfrm>
              <a:off x="0" y="0"/>
              <a:ext cx="4636258" cy="2559943"/>
            </a:xfrm>
            <a:custGeom>
              <a:avLst/>
              <a:gdLst/>
              <a:ahLst/>
              <a:cxnLst/>
              <a:rect l="l" t="t" r="r" b="b"/>
              <a:pathLst>
                <a:path w="4636258" h="2559943" extrusionOk="0">
                  <a:moveTo>
                    <a:pt x="0" y="0"/>
                  </a:moveTo>
                  <a:lnTo>
                    <a:pt x="4636258" y="0"/>
                  </a:lnTo>
                  <a:lnTo>
                    <a:pt x="4636258" y="2559943"/>
                  </a:lnTo>
                  <a:lnTo>
                    <a:pt x="0" y="2559943"/>
                  </a:ln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Google Shape;38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10"/>
          <p:cNvGrpSpPr/>
          <p:nvPr/>
        </p:nvGrpSpPr>
        <p:grpSpPr>
          <a:xfrm>
            <a:off x="1241289" y="1435252"/>
            <a:ext cx="9365118" cy="5125971"/>
            <a:chOff x="0" y="-47625"/>
            <a:chExt cx="2466517" cy="1350041"/>
          </a:xfrm>
        </p:grpSpPr>
        <p:sp>
          <p:nvSpPr>
            <p:cNvPr id="40" name="Google Shape;40;p10"/>
            <p:cNvSpPr/>
            <p:nvPr/>
          </p:nvSpPr>
          <p:spPr>
            <a:xfrm>
              <a:off x="0" y="0"/>
              <a:ext cx="2466517" cy="1302416"/>
            </a:xfrm>
            <a:custGeom>
              <a:avLst/>
              <a:gdLst/>
              <a:ahLst/>
              <a:cxnLst/>
              <a:rect l="l" t="t" r="r" b="b"/>
              <a:pathLst>
                <a:path w="2466517" h="1302416" extrusionOk="0">
                  <a:moveTo>
                    <a:pt x="42161" y="0"/>
                  </a:moveTo>
                  <a:lnTo>
                    <a:pt x="2424356" y="0"/>
                  </a:lnTo>
                  <a:cubicBezTo>
                    <a:pt x="2435537" y="0"/>
                    <a:pt x="2446261" y="4442"/>
                    <a:pt x="2454168" y="12349"/>
                  </a:cubicBezTo>
                  <a:cubicBezTo>
                    <a:pt x="2462075" y="20255"/>
                    <a:pt x="2466517" y="30979"/>
                    <a:pt x="2466517" y="42161"/>
                  </a:cubicBezTo>
                  <a:lnTo>
                    <a:pt x="2466517" y="1260256"/>
                  </a:lnTo>
                  <a:cubicBezTo>
                    <a:pt x="2466517" y="1283540"/>
                    <a:pt x="2447641" y="1302416"/>
                    <a:pt x="2424356" y="1302416"/>
                  </a:cubicBezTo>
                  <a:lnTo>
                    <a:pt x="42161" y="1302416"/>
                  </a:lnTo>
                  <a:cubicBezTo>
                    <a:pt x="18876" y="1302416"/>
                    <a:pt x="0" y="1283540"/>
                    <a:pt x="0" y="1260256"/>
                  </a:cubicBezTo>
                  <a:lnTo>
                    <a:pt x="0" y="42161"/>
                  </a:lnTo>
                  <a:cubicBezTo>
                    <a:pt x="0" y="18876"/>
                    <a:pt x="18876" y="0"/>
                    <a:pt x="42161" y="0"/>
                  </a:cubicBezTo>
                  <a:close/>
                </a:path>
              </a:pathLst>
            </a:custGeom>
            <a:solidFill>
              <a:srgbClr val="F1EFDB"/>
            </a:solidFill>
            <a:ln w="66675" cap="rnd" cmpd="sng">
              <a:solidFill>
                <a:srgbClr val="2A24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10"/>
          <p:cNvGrpSpPr/>
          <p:nvPr/>
        </p:nvGrpSpPr>
        <p:grpSpPr>
          <a:xfrm>
            <a:off x="5624679" y="6816176"/>
            <a:ext cx="4218453" cy="3266924"/>
            <a:chOff x="0" y="-47625"/>
            <a:chExt cx="1111033" cy="860425"/>
          </a:xfrm>
        </p:grpSpPr>
        <p:sp>
          <p:nvSpPr>
            <p:cNvPr id="43" name="Google Shape;43;p10"/>
            <p:cNvSpPr/>
            <p:nvPr/>
          </p:nvSpPr>
          <p:spPr>
            <a:xfrm>
              <a:off x="0" y="0"/>
              <a:ext cx="1111033" cy="298886"/>
            </a:xfrm>
            <a:custGeom>
              <a:avLst/>
              <a:gdLst/>
              <a:ahLst/>
              <a:cxnLst/>
              <a:rect l="l" t="t" r="r" b="b"/>
              <a:pathLst>
                <a:path w="1111033" h="298886" extrusionOk="0">
                  <a:moveTo>
                    <a:pt x="93598" y="0"/>
                  </a:moveTo>
                  <a:lnTo>
                    <a:pt x="1017435" y="0"/>
                  </a:lnTo>
                  <a:cubicBezTo>
                    <a:pt x="1042259" y="0"/>
                    <a:pt x="1066066" y="9861"/>
                    <a:pt x="1083619" y="27414"/>
                  </a:cubicBezTo>
                  <a:cubicBezTo>
                    <a:pt x="1101172" y="44967"/>
                    <a:pt x="1111033" y="68774"/>
                    <a:pt x="1111033" y="93598"/>
                  </a:cubicBezTo>
                  <a:lnTo>
                    <a:pt x="1111033" y="205288"/>
                  </a:lnTo>
                  <a:cubicBezTo>
                    <a:pt x="1111033" y="230112"/>
                    <a:pt x="1101172" y="253919"/>
                    <a:pt x="1083619" y="271472"/>
                  </a:cubicBezTo>
                  <a:cubicBezTo>
                    <a:pt x="1066066" y="289025"/>
                    <a:pt x="1042259" y="298886"/>
                    <a:pt x="1017435" y="298886"/>
                  </a:cubicBezTo>
                  <a:lnTo>
                    <a:pt x="93598" y="298886"/>
                  </a:lnTo>
                  <a:cubicBezTo>
                    <a:pt x="68774" y="298886"/>
                    <a:pt x="44967" y="289025"/>
                    <a:pt x="27414" y="271472"/>
                  </a:cubicBezTo>
                  <a:cubicBezTo>
                    <a:pt x="9861" y="253919"/>
                    <a:pt x="0" y="230112"/>
                    <a:pt x="0" y="205288"/>
                  </a:cubicBezTo>
                  <a:lnTo>
                    <a:pt x="0" y="93598"/>
                  </a:lnTo>
                  <a:cubicBezTo>
                    <a:pt x="0" y="68774"/>
                    <a:pt x="9861" y="44967"/>
                    <a:pt x="27414" y="27414"/>
                  </a:cubicBezTo>
                  <a:cubicBezTo>
                    <a:pt x="44967" y="9861"/>
                    <a:pt x="68774" y="0"/>
                    <a:pt x="93598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10"/>
          <p:cNvSpPr/>
          <p:nvPr/>
        </p:nvSpPr>
        <p:spPr>
          <a:xfrm>
            <a:off x="-6160715" y="3415014"/>
            <a:ext cx="11935453" cy="9175379"/>
          </a:xfrm>
          <a:custGeom>
            <a:avLst/>
            <a:gdLst/>
            <a:ahLst/>
            <a:cxnLst/>
            <a:rect l="l" t="t" r="r" b="b"/>
            <a:pathLst>
              <a:path w="11935453" h="9175379" extrusionOk="0">
                <a:moveTo>
                  <a:pt x="0" y="0"/>
                </a:moveTo>
                <a:lnTo>
                  <a:pt x="11935453" y="0"/>
                </a:lnTo>
                <a:lnTo>
                  <a:pt x="11935453" y="9175380"/>
                </a:lnTo>
                <a:lnTo>
                  <a:pt x="0" y="9175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46;p10"/>
          <p:cNvSpPr txBox="1"/>
          <p:nvPr/>
        </p:nvSpPr>
        <p:spPr>
          <a:xfrm>
            <a:off x="1291998" y="2505911"/>
            <a:ext cx="926370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6600" b="0" i="0" u="none" strike="noStrike" cap="none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Automate state</a:t>
            </a:r>
          </a:p>
          <a:p>
            <a:pPr lvl="0" algn="ctr"/>
            <a:r>
              <a:rPr lang="en-US" sz="6600" b="0" i="0" u="none" strike="noStrike" cap="none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with</a:t>
            </a:r>
          </a:p>
          <a:p>
            <a:pPr lvl="0" algn="ctr"/>
            <a:r>
              <a:rPr lang="en-US" sz="6600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AWS State Manager</a:t>
            </a:r>
            <a:endParaRPr lang="en-US" sz="6600" b="0" i="0" u="none" strike="noStrike" cap="none" dirty="0">
              <a:solidFill>
                <a:srgbClr val="07687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 dirty="0"/>
          </a:p>
        </p:txBody>
      </p:sp>
      <p:sp>
        <p:nvSpPr>
          <p:cNvPr id="47" name="Google Shape;47;p10"/>
          <p:cNvSpPr/>
          <p:nvPr/>
        </p:nvSpPr>
        <p:spPr>
          <a:xfrm rot="7722511">
            <a:off x="15201001" y="-321894"/>
            <a:ext cx="5489292" cy="2701189"/>
          </a:xfrm>
          <a:custGeom>
            <a:avLst/>
            <a:gdLst/>
            <a:ahLst/>
            <a:cxnLst/>
            <a:rect l="l" t="t" r="r" b="b"/>
            <a:pathLst>
              <a:path w="5489292" h="2701189" extrusionOk="0">
                <a:moveTo>
                  <a:pt x="0" y="0"/>
                </a:moveTo>
                <a:lnTo>
                  <a:pt x="5489292" y="0"/>
                </a:lnTo>
                <a:lnTo>
                  <a:pt x="5489292" y="2701188"/>
                </a:lnTo>
                <a:lnTo>
                  <a:pt x="0" y="2701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48;p10"/>
          <p:cNvSpPr/>
          <p:nvPr/>
        </p:nvSpPr>
        <p:spPr>
          <a:xfrm>
            <a:off x="11454069" y="1252131"/>
            <a:ext cx="4557141" cy="8229600"/>
          </a:xfrm>
          <a:custGeom>
            <a:avLst/>
            <a:gdLst/>
            <a:ahLst/>
            <a:cxnLst/>
            <a:rect l="l" t="t" r="r" b="b"/>
            <a:pathLst>
              <a:path w="4557141" h="8229600" extrusionOk="0">
                <a:moveTo>
                  <a:pt x="0" y="0"/>
                </a:moveTo>
                <a:lnTo>
                  <a:pt x="4557141" y="0"/>
                </a:lnTo>
                <a:lnTo>
                  <a:pt x="45571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49;p10"/>
          <p:cNvSpPr/>
          <p:nvPr/>
        </p:nvSpPr>
        <p:spPr>
          <a:xfrm>
            <a:off x="2097426" y="888184"/>
            <a:ext cx="3113991" cy="727895"/>
          </a:xfrm>
          <a:custGeom>
            <a:avLst/>
            <a:gdLst/>
            <a:ahLst/>
            <a:cxnLst/>
            <a:rect l="l" t="t" r="r" b="b"/>
            <a:pathLst>
              <a:path w="3113991" h="727895" extrusionOk="0">
                <a:moveTo>
                  <a:pt x="0" y="0"/>
                </a:moveTo>
                <a:lnTo>
                  <a:pt x="3113991" y="0"/>
                </a:lnTo>
                <a:lnTo>
                  <a:pt x="3113991" y="727895"/>
                </a:lnTo>
                <a:lnTo>
                  <a:pt x="0" y="727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50;p10"/>
          <p:cNvSpPr txBox="1"/>
          <p:nvPr/>
        </p:nvSpPr>
        <p:spPr>
          <a:xfrm>
            <a:off x="6005155" y="7178683"/>
            <a:ext cx="34575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November 2023</a:t>
            </a:r>
            <a:endParaRPr sz="3200" dirty="0"/>
          </a:p>
        </p:txBody>
      </p:sp>
      <p:grpSp>
        <p:nvGrpSpPr>
          <p:cNvPr id="51" name="Google Shape;51;p10"/>
          <p:cNvGrpSpPr/>
          <p:nvPr/>
        </p:nvGrpSpPr>
        <p:grpSpPr>
          <a:xfrm>
            <a:off x="6318276" y="6561191"/>
            <a:ext cx="2936734" cy="435812"/>
            <a:chOff x="1" y="0"/>
            <a:chExt cx="3915645" cy="581082"/>
          </a:xfrm>
        </p:grpSpPr>
        <p:sp>
          <p:nvSpPr>
            <p:cNvPr id="52" name="Google Shape;52;p10"/>
            <p:cNvSpPr/>
            <p:nvPr/>
          </p:nvSpPr>
          <p:spPr>
            <a:xfrm rot="-5400000">
              <a:off x="378908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382532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Google Shape;53;p10"/>
            <p:cNvSpPr/>
            <p:nvPr/>
          </p:nvSpPr>
          <p:spPr>
            <a:xfrm rot="-5400000">
              <a:off x="2955656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382532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What is AWS State Manager?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2000"/>
            <a:ext cx="16298700" cy="5799792"/>
          </a:xfrm>
        </p:spPr>
        <p:txBody>
          <a:bodyPr/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Part of AWS Systems Manager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Automates the process of keeping managed nodes in a defined state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Installing antivirus software on managed nodes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Joining managed nodes to an Active Directory domain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Starting of Stopping RDS instances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and more…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Multiple targeting options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Flexible scheduling options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Available at no additional cost</a:t>
            </a:r>
          </a:p>
        </p:txBody>
      </p:sp>
    </p:spTree>
    <p:extLst>
      <p:ext uri="{BB962C8B-B14F-4D97-AF65-F5344CB8AC3E}">
        <p14:creationId xmlns:p14="http://schemas.microsoft.com/office/powerpoint/2010/main" val="386530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/>
          <p:nvPr/>
        </p:nvSpPr>
        <p:spPr>
          <a:xfrm>
            <a:off x="292337" y="206317"/>
            <a:ext cx="17703328" cy="9790509"/>
          </a:xfrm>
          <a:custGeom>
            <a:avLst/>
            <a:gdLst/>
            <a:ahLst/>
            <a:cxnLst/>
            <a:rect l="l" t="t" r="r" b="b"/>
            <a:pathLst>
              <a:path w="4662605" h="2578570" extrusionOk="0">
                <a:moveTo>
                  <a:pt x="22303" y="0"/>
                </a:moveTo>
                <a:lnTo>
                  <a:pt x="4640302" y="0"/>
                </a:lnTo>
                <a:cubicBezTo>
                  <a:pt x="4652620" y="0"/>
                  <a:pt x="4662605" y="9985"/>
                  <a:pt x="4662605" y="22303"/>
                </a:cubicBezTo>
                <a:lnTo>
                  <a:pt x="4662605" y="2556267"/>
                </a:lnTo>
                <a:cubicBezTo>
                  <a:pt x="4662605" y="2568585"/>
                  <a:pt x="4652620" y="2578570"/>
                  <a:pt x="4640302" y="2578570"/>
                </a:cubicBezTo>
                <a:lnTo>
                  <a:pt x="22303" y="2578570"/>
                </a:lnTo>
                <a:cubicBezTo>
                  <a:pt x="9985" y="2578570"/>
                  <a:pt x="0" y="2568585"/>
                  <a:pt x="0" y="2556267"/>
                </a:cubicBezTo>
                <a:lnTo>
                  <a:pt x="0" y="22303"/>
                </a:lnTo>
                <a:cubicBezTo>
                  <a:pt x="0" y="9985"/>
                  <a:pt x="9985" y="0"/>
                  <a:pt x="22303" y="0"/>
                </a:cubicBezTo>
                <a:close/>
              </a:path>
            </a:pathLst>
          </a:custGeom>
          <a:solidFill>
            <a:srgbClr val="F1E6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26"/>
          <p:cNvGrpSpPr/>
          <p:nvPr/>
        </p:nvGrpSpPr>
        <p:grpSpPr>
          <a:xfrm>
            <a:off x="9968797" y="854839"/>
            <a:ext cx="7502420" cy="4275097"/>
            <a:chOff x="0" y="-47625"/>
            <a:chExt cx="2055100" cy="1171056"/>
          </a:xfrm>
        </p:grpSpPr>
        <p:sp>
          <p:nvSpPr>
            <p:cNvPr id="458" name="Google Shape;458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9" name="Google Shape;459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26"/>
          <p:cNvGrpSpPr/>
          <p:nvPr/>
        </p:nvGrpSpPr>
        <p:grpSpPr>
          <a:xfrm>
            <a:off x="9968797" y="5445889"/>
            <a:ext cx="7502420" cy="4275097"/>
            <a:chOff x="0" y="-47625"/>
            <a:chExt cx="2055100" cy="1171056"/>
          </a:xfrm>
        </p:grpSpPr>
        <p:sp>
          <p:nvSpPr>
            <p:cNvPr id="463" name="Google Shape;463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4" name="Google Shape;464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6"/>
          <p:cNvGrpSpPr/>
          <p:nvPr/>
        </p:nvGrpSpPr>
        <p:grpSpPr>
          <a:xfrm>
            <a:off x="1641580" y="2905457"/>
            <a:ext cx="7502420" cy="4275097"/>
            <a:chOff x="0" y="-47625"/>
            <a:chExt cx="2055100" cy="1171056"/>
          </a:xfrm>
        </p:grpSpPr>
        <p:sp>
          <p:nvSpPr>
            <p:cNvPr id="468" name="Google Shape;468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9" name="Google Shape;469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26"/>
          <p:cNvSpPr txBox="1"/>
          <p:nvPr/>
        </p:nvSpPr>
        <p:spPr>
          <a:xfrm>
            <a:off x="1028700" y="945718"/>
            <a:ext cx="7729031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Existing Solution</a:t>
            </a:r>
            <a:endParaRPr sz="5400" dirty="0"/>
          </a:p>
        </p:txBody>
      </p:sp>
      <p:sp>
        <p:nvSpPr>
          <p:cNvPr id="472" name="Google Shape;472;p26"/>
          <p:cNvSpPr txBox="1"/>
          <p:nvPr/>
        </p:nvSpPr>
        <p:spPr>
          <a:xfrm>
            <a:off x="2079932" y="8112125"/>
            <a:ext cx="6195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Automate the Start/Stop of Aurora Clusters</a:t>
            </a:r>
            <a:endParaRPr dirty="0"/>
          </a:p>
        </p:txBody>
      </p:sp>
      <p:sp>
        <p:nvSpPr>
          <p:cNvPr id="473" name="Google Shape;473;p26"/>
          <p:cNvSpPr/>
          <p:nvPr/>
        </p:nvSpPr>
        <p:spPr>
          <a:xfrm>
            <a:off x="12264113" y="447239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1"/>
                </a:lnTo>
                <a:lnTo>
                  <a:pt x="0" y="680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4" name="Google Shape;474;p26"/>
          <p:cNvSpPr/>
          <p:nvPr/>
        </p:nvSpPr>
        <p:spPr>
          <a:xfrm rot="10800000">
            <a:off x="3936896" y="7180554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0"/>
                </a:lnTo>
                <a:lnTo>
                  <a:pt x="0" y="680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26"/>
          <p:cNvSpPr/>
          <p:nvPr/>
        </p:nvSpPr>
        <p:spPr>
          <a:xfrm rot="-5400000">
            <a:off x="8211433" y="7330053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0"/>
                </a:lnTo>
                <a:lnTo>
                  <a:pt x="0" y="680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CB8ED7-7572-995A-1F9A-AC5C85B2A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994" y="5814178"/>
            <a:ext cx="7018249" cy="3692848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7ABCC0C-63BD-52D1-835C-B7C6E63A5705}"/>
              </a:ext>
            </a:extLst>
          </p:cNvPr>
          <p:cNvSpPr txBox="1">
            <a:spLocks/>
          </p:cNvSpPr>
          <p:nvPr/>
        </p:nvSpPr>
        <p:spPr>
          <a:xfrm>
            <a:off x="1889552" y="3273531"/>
            <a:ext cx="7006473" cy="365608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457200">
              <a:buFont typeface="Arial" panose="020B0604020202020204" pitchFamily="34" charset="0"/>
              <a:buChar char="•"/>
            </a:pPr>
            <a:r>
              <a:rPr lang="en-CA" sz="2400" dirty="0"/>
              <a:t>56 Lambda Functions/28 EventBridge Rules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Reserved Concurrency Limit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Lambda execution costs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Per-app configuration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789488-F58B-A439-6426-5C560A362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103" y="3253624"/>
            <a:ext cx="7033922" cy="3695894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D6879D90-0527-BFC7-1853-17514D807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075746"/>
              </p:ext>
            </p:extLst>
          </p:nvPr>
        </p:nvGraphicFramePr>
        <p:xfrm>
          <a:off x="10204994" y="1226081"/>
          <a:ext cx="7018249" cy="370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0839600" imgH="5724360" progId="Paint.Picture">
                  <p:embed/>
                </p:oleObj>
              </mc:Choice>
              <mc:Fallback>
                <p:oleObj name="Bitmap Image" r:id="rId6" imgW="10839600" imgH="5724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04994" y="1226081"/>
                        <a:ext cx="7018249" cy="370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Graphic 19" descr="Group of people">
            <a:extLst>
              <a:ext uri="{FF2B5EF4-FFF2-40B4-BE49-F238E27FC236}">
                <a16:creationId xmlns:a16="http://schemas.microsoft.com/office/drawing/2014/main" id="{E7F5B00D-3173-3EAA-5DA6-8F26B55CE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93242" y="71805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8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9E45-94E9-F687-5237-6815BBBB4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Architecture</a:t>
            </a:r>
          </a:p>
        </p:txBody>
      </p:sp>
      <p:pic>
        <p:nvPicPr>
          <p:cNvPr id="4" name="Graphic 15" descr="AWS Systems Manager service icon.">
            <a:extLst>
              <a:ext uri="{FF2B5EF4-FFF2-40B4-BE49-F238E27FC236}">
                <a16:creationId xmlns:a16="http://schemas.microsoft.com/office/drawing/2014/main" id="{B7F8FAC3-C72D-27A1-9810-DC2AFB09E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274912" y="3718365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0DF3CFA9-95DF-4BF9-5E81-069E0ED83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391" y="5109291"/>
            <a:ext cx="22799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State Manager</a:t>
            </a:r>
          </a:p>
        </p:txBody>
      </p:sp>
      <p:pic>
        <p:nvPicPr>
          <p:cNvPr id="6" name="Graphic 5" descr="State Manager resource icon for the AWS Systems Manager service.">
            <a:extLst>
              <a:ext uri="{FF2B5EF4-FFF2-40B4-BE49-F238E27FC236}">
                <a16:creationId xmlns:a16="http://schemas.microsoft.com/office/drawing/2014/main" id="{B011EE8C-99DC-EA9E-01E4-434FFCD40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4690" y="6330313"/>
            <a:ext cx="1008471" cy="1008471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CF474158-BF55-B77F-3911-63EC06A4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2242" y="7302266"/>
            <a:ext cx="1766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Association</a:t>
            </a:r>
          </a:p>
        </p:txBody>
      </p:sp>
      <p:pic>
        <p:nvPicPr>
          <p:cNvPr id="10" name="Graphic 9" descr="Documents resource icon for the AWS Systems Manager service.">
            <a:extLst>
              <a:ext uri="{FF2B5EF4-FFF2-40B4-BE49-F238E27FC236}">
                <a16:creationId xmlns:a16="http://schemas.microsoft.com/office/drawing/2014/main" id="{834EC1FB-6B40-11B5-35BA-84D958888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1132" y="6305364"/>
            <a:ext cx="1008471" cy="1008471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BED2CFE6-3B66-D633-8366-41D1820B9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801" y="7304083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StartStopAuroraClusterWithTags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7" descr="Amazon Aurora service icon.">
            <a:extLst>
              <a:ext uri="{FF2B5EF4-FFF2-40B4-BE49-F238E27FC236}">
                <a16:creationId xmlns:a16="http://schemas.microsoft.com/office/drawing/2014/main" id="{1D3F3624-9CC2-E0BF-3038-438CF011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9104594" y="6118036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0FBA59BF-2EA4-E31E-3B53-704962AB4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901" y="7526043"/>
            <a:ext cx="20723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Aurora</a:t>
            </a:r>
          </a:p>
        </p:txBody>
      </p:sp>
      <p:pic>
        <p:nvPicPr>
          <p:cNvPr id="16" name="Graphic 19" descr="Amazon EventBridge service icon.">
            <a:extLst>
              <a:ext uri="{FF2B5EF4-FFF2-40B4-BE49-F238E27FC236}">
                <a16:creationId xmlns:a16="http://schemas.microsoft.com/office/drawing/2014/main" id="{574448BB-2D44-E03B-7E96-5D9B7F67C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104594" y="3646973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45084BDA-7802-1778-B973-0AE502253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4541" y="5046383"/>
            <a:ext cx="20910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0B566F7C-2836-FE0C-9215-0030D8B8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2862006" y="3646973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82633D3-9349-9C60-D9D5-118276567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8252" y="5037899"/>
            <a:ext cx="18784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24" name="Graphic 23" descr="Email notification resource icon for the Amazon SNS service.">
            <a:extLst>
              <a:ext uri="{FF2B5EF4-FFF2-40B4-BE49-F238E27FC236}">
                <a16:creationId xmlns:a16="http://schemas.microsoft.com/office/drawing/2014/main" id="{78A03E60-BAC8-28AD-AEC5-5536F692F3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349047" y="3236114"/>
            <a:ext cx="1008471" cy="100847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A1BCA3-356A-FFCC-2637-E15E289583EA}"/>
              </a:ext>
            </a:extLst>
          </p:cNvPr>
          <p:cNvCxnSpPr/>
          <p:nvPr/>
        </p:nvCxnSpPr>
        <p:spPr>
          <a:xfrm flipH="1">
            <a:off x="4203161" y="5475782"/>
            <a:ext cx="764986" cy="7239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D7DEB9-5FFC-D723-BC31-D219CF72C34E}"/>
              </a:ext>
            </a:extLst>
          </p:cNvPr>
          <p:cNvCxnSpPr>
            <a:cxnSpLocks/>
          </p:cNvCxnSpPr>
          <p:nvPr/>
        </p:nvCxnSpPr>
        <p:spPr>
          <a:xfrm>
            <a:off x="5939697" y="4418507"/>
            <a:ext cx="281484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4A14EE-7EC0-A7F6-BE21-22AF8CC3E049}"/>
              </a:ext>
            </a:extLst>
          </p:cNvPr>
          <p:cNvCxnSpPr>
            <a:cxnSpLocks/>
          </p:cNvCxnSpPr>
          <p:nvPr/>
        </p:nvCxnSpPr>
        <p:spPr>
          <a:xfrm>
            <a:off x="4599018" y="6799757"/>
            <a:ext cx="93110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B41A67-DA37-3C89-EEEA-CD82317100EF}"/>
              </a:ext>
            </a:extLst>
          </p:cNvPr>
          <p:cNvCxnSpPr>
            <a:cxnSpLocks/>
          </p:cNvCxnSpPr>
          <p:nvPr/>
        </p:nvCxnSpPr>
        <p:spPr>
          <a:xfrm>
            <a:off x="7130157" y="6866432"/>
            <a:ext cx="162438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035B58-AE74-221C-2BB1-79F116A74FE1}"/>
              </a:ext>
            </a:extLst>
          </p:cNvPr>
          <p:cNvCxnSpPr>
            <a:cxnSpLocks/>
          </p:cNvCxnSpPr>
          <p:nvPr/>
        </p:nvCxnSpPr>
        <p:spPr>
          <a:xfrm>
            <a:off x="10993868" y="4390061"/>
            <a:ext cx="162438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5AAB7F0-3B44-8DF9-955A-2ADF4EADF06C}"/>
              </a:ext>
            </a:extLst>
          </p:cNvPr>
          <p:cNvSpPr/>
          <p:nvPr/>
        </p:nvSpPr>
        <p:spPr>
          <a:xfrm>
            <a:off x="2664313" y="3137651"/>
            <a:ext cx="5199434" cy="4900355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Systems Manager</a:t>
            </a:r>
          </a:p>
        </p:txBody>
      </p:sp>
      <p:pic>
        <p:nvPicPr>
          <p:cNvPr id="37" name="Graphic 36" descr="Graphic icon.">
            <a:extLst>
              <a:ext uri="{FF2B5EF4-FFF2-40B4-BE49-F238E27FC236}">
                <a16:creationId xmlns:a16="http://schemas.microsoft.com/office/drawing/2014/main" id="{01D6190E-0EB8-28EF-1979-A3807F203F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2664315" y="3137651"/>
            <a:ext cx="381000" cy="3810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632AE9-7D57-9738-54C2-BAB64E1FFF8F}"/>
              </a:ext>
            </a:extLst>
          </p:cNvPr>
          <p:cNvCxnSpPr>
            <a:cxnSpLocks/>
          </p:cNvCxnSpPr>
          <p:nvPr/>
        </p:nvCxnSpPr>
        <p:spPr>
          <a:xfrm flipH="1" flipV="1">
            <a:off x="5939697" y="4847132"/>
            <a:ext cx="2733675" cy="148318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2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7" grpId="0"/>
      <p:bldP spid="23" grpId="0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Caveats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1999"/>
            <a:ext cx="10312305" cy="6574409"/>
          </a:xfrm>
        </p:spPr>
        <p:txBody>
          <a:bodyPr/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Limited </a:t>
            </a:r>
            <a:r>
              <a:rPr lang="en-CA" dirty="0" err="1"/>
              <a:t>cron</a:t>
            </a:r>
            <a:r>
              <a:rPr lang="en-CA" dirty="0"/>
              <a:t> expressions supported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https://docs.aws.amazon.com/systems-manager/latest/userguide/reference-cron-and-rate-expressions.html#reference-cron-and-rate-expressions-association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AWS::SSM::Association only supports Rate Control executions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Google Shape;254;p18">
            <a:extLst>
              <a:ext uri="{FF2B5EF4-FFF2-40B4-BE49-F238E27FC236}">
                <a16:creationId xmlns:a16="http://schemas.microsoft.com/office/drawing/2014/main" id="{5753FEFA-9FDD-01DD-43F8-7A766006DA4C}"/>
              </a:ext>
            </a:extLst>
          </p:cNvPr>
          <p:cNvSpPr/>
          <p:nvPr/>
        </p:nvSpPr>
        <p:spPr>
          <a:xfrm>
            <a:off x="12121117" y="1115605"/>
            <a:ext cx="4459570" cy="8701601"/>
          </a:xfrm>
          <a:custGeom>
            <a:avLst/>
            <a:gdLst/>
            <a:ahLst/>
            <a:cxnLst/>
            <a:rect l="l" t="t" r="r" b="b"/>
            <a:pathLst>
              <a:path w="5331698" h="10403313" extrusionOk="0">
                <a:moveTo>
                  <a:pt x="0" y="0"/>
                </a:moveTo>
                <a:lnTo>
                  <a:pt x="5331698" y="0"/>
                </a:lnTo>
                <a:lnTo>
                  <a:pt x="5331698" y="10403313"/>
                </a:lnTo>
                <a:lnTo>
                  <a:pt x="0" y="10403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E3D3E-FD25-08B2-58BA-9712AD194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13" y="6006676"/>
            <a:ext cx="9262826" cy="21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5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7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481" name="Google Shape;481;p27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27"/>
          <p:cNvSpPr/>
          <p:nvPr/>
        </p:nvSpPr>
        <p:spPr>
          <a:xfrm rot="-1896189">
            <a:off x="-5504222" y="816469"/>
            <a:ext cx="14014807" cy="2470110"/>
          </a:xfrm>
          <a:custGeom>
            <a:avLst/>
            <a:gdLst/>
            <a:ahLst/>
            <a:cxnLst/>
            <a:rect l="l" t="t" r="r" b="b"/>
            <a:pathLst>
              <a:path w="14014807" h="2470110" extrusionOk="0">
                <a:moveTo>
                  <a:pt x="0" y="0"/>
                </a:moveTo>
                <a:lnTo>
                  <a:pt x="14014808" y="0"/>
                </a:lnTo>
                <a:lnTo>
                  <a:pt x="14014808" y="2470109"/>
                </a:lnTo>
                <a:lnTo>
                  <a:pt x="0" y="2470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84" name="Google Shape;484;p27"/>
          <p:cNvGrpSpPr/>
          <p:nvPr/>
        </p:nvGrpSpPr>
        <p:grpSpPr>
          <a:xfrm>
            <a:off x="4145120" y="2689172"/>
            <a:ext cx="8811243" cy="4813245"/>
            <a:chOff x="0" y="-47625"/>
            <a:chExt cx="1575116" cy="860425"/>
          </a:xfrm>
        </p:grpSpPr>
        <p:sp>
          <p:nvSpPr>
            <p:cNvPr id="485" name="Google Shape;485;p27"/>
            <p:cNvSpPr/>
            <p:nvPr/>
          </p:nvSpPr>
          <p:spPr>
            <a:xfrm>
              <a:off x="0" y="0"/>
              <a:ext cx="1575116" cy="585068"/>
            </a:xfrm>
            <a:custGeom>
              <a:avLst/>
              <a:gdLst/>
              <a:ahLst/>
              <a:cxnLst/>
              <a:rect l="l" t="t" r="r" b="b"/>
              <a:pathLst>
                <a:path w="1575116" h="585068" extrusionOk="0">
                  <a:moveTo>
                    <a:pt x="44811" y="0"/>
                  </a:moveTo>
                  <a:lnTo>
                    <a:pt x="1530305" y="0"/>
                  </a:lnTo>
                  <a:cubicBezTo>
                    <a:pt x="1555054" y="0"/>
                    <a:pt x="1575116" y="20062"/>
                    <a:pt x="1575116" y="44811"/>
                  </a:cubicBezTo>
                  <a:lnTo>
                    <a:pt x="1575116" y="540258"/>
                  </a:lnTo>
                  <a:cubicBezTo>
                    <a:pt x="1575116" y="565006"/>
                    <a:pt x="1555054" y="585068"/>
                    <a:pt x="1530305" y="585068"/>
                  </a:cubicBezTo>
                  <a:lnTo>
                    <a:pt x="44811" y="585068"/>
                  </a:lnTo>
                  <a:cubicBezTo>
                    <a:pt x="20062" y="585068"/>
                    <a:pt x="0" y="565006"/>
                    <a:pt x="0" y="540258"/>
                  </a:cubicBezTo>
                  <a:lnTo>
                    <a:pt x="0" y="44811"/>
                  </a:lnTo>
                  <a:cubicBezTo>
                    <a:pt x="0" y="20062"/>
                    <a:pt x="20062" y="0"/>
                    <a:pt x="44811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825" tIns="74825" rIns="74825" bIns="748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27"/>
          <p:cNvGrpSpPr/>
          <p:nvPr/>
        </p:nvGrpSpPr>
        <p:grpSpPr>
          <a:xfrm>
            <a:off x="4337066" y="2348681"/>
            <a:ext cx="8619295" cy="3917898"/>
            <a:chOff x="0" y="-159844"/>
            <a:chExt cx="2270102" cy="1031875"/>
          </a:xfrm>
        </p:grpSpPr>
        <p:sp>
          <p:nvSpPr>
            <p:cNvPr id="488" name="Google Shape;488;p27"/>
            <p:cNvSpPr/>
            <p:nvPr/>
          </p:nvSpPr>
          <p:spPr>
            <a:xfrm>
              <a:off x="0" y="0"/>
              <a:ext cx="2219549" cy="705932"/>
            </a:xfrm>
            <a:custGeom>
              <a:avLst/>
              <a:gdLst/>
              <a:ahLst/>
              <a:cxnLst/>
              <a:rect l="l" t="t" r="r" b="b"/>
              <a:pathLst>
                <a:path w="2219549" h="705932" extrusionOk="0">
                  <a:moveTo>
                    <a:pt x="0" y="0"/>
                  </a:moveTo>
                  <a:lnTo>
                    <a:pt x="2219549" y="0"/>
                  </a:lnTo>
                  <a:lnTo>
                    <a:pt x="2219549" y="705932"/>
                  </a:lnTo>
                  <a:lnTo>
                    <a:pt x="0" y="705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9" name="Google Shape;489;p27"/>
            <p:cNvSpPr txBox="1"/>
            <p:nvPr/>
          </p:nvSpPr>
          <p:spPr>
            <a:xfrm>
              <a:off x="0" y="-159844"/>
              <a:ext cx="2270102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0" i="0" u="none" strike="noStrike" cap="none" dirty="0">
                  <a:solidFill>
                    <a:srgbClr val="FFFFF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Demo Time</a:t>
              </a:r>
              <a:endParaRPr dirty="0"/>
            </a:p>
          </p:txBody>
        </p:sp>
      </p:grpSp>
      <p:sp>
        <p:nvSpPr>
          <p:cNvPr id="490" name="Google Shape;490;p27"/>
          <p:cNvSpPr txBox="1"/>
          <p:nvPr/>
        </p:nvSpPr>
        <p:spPr>
          <a:xfrm>
            <a:off x="4529012" y="5143500"/>
            <a:ext cx="8427352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Start and Stop</a:t>
            </a:r>
            <a:endParaRPr dirty="0"/>
          </a:p>
        </p:txBody>
      </p:sp>
      <p:sp>
        <p:nvSpPr>
          <p:cNvPr id="491" name="Google Shape;491;p27"/>
          <p:cNvSpPr/>
          <p:nvPr/>
        </p:nvSpPr>
        <p:spPr>
          <a:xfrm rot="8483593">
            <a:off x="9118170" y="7248408"/>
            <a:ext cx="14014807" cy="2470110"/>
          </a:xfrm>
          <a:custGeom>
            <a:avLst/>
            <a:gdLst/>
            <a:ahLst/>
            <a:cxnLst/>
            <a:rect l="l" t="t" r="r" b="b"/>
            <a:pathLst>
              <a:path w="14014807" h="2470110" extrusionOk="0">
                <a:moveTo>
                  <a:pt x="0" y="0"/>
                </a:moveTo>
                <a:lnTo>
                  <a:pt x="14014807" y="0"/>
                </a:lnTo>
                <a:lnTo>
                  <a:pt x="14014807" y="2470110"/>
                </a:lnTo>
                <a:lnTo>
                  <a:pt x="0" y="2470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2" name="Google Shape;492;p27"/>
          <p:cNvSpPr/>
          <p:nvPr/>
        </p:nvSpPr>
        <p:spPr>
          <a:xfrm>
            <a:off x="12764418" y="1296575"/>
            <a:ext cx="3568023" cy="7693850"/>
          </a:xfrm>
          <a:custGeom>
            <a:avLst/>
            <a:gdLst/>
            <a:ahLst/>
            <a:cxnLst/>
            <a:rect l="l" t="t" r="r" b="b"/>
            <a:pathLst>
              <a:path w="3568023" h="7693850" extrusionOk="0">
                <a:moveTo>
                  <a:pt x="0" y="0"/>
                </a:moveTo>
                <a:lnTo>
                  <a:pt x="3568023" y="0"/>
                </a:lnTo>
                <a:lnTo>
                  <a:pt x="3568023" y="7693850"/>
                </a:lnTo>
                <a:lnTo>
                  <a:pt x="0" y="769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3" name="Google Shape;493;p27"/>
          <p:cNvSpPr/>
          <p:nvPr/>
        </p:nvSpPr>
        <p:spPr>
          <a:xfrm>
            <a:off x="1740500" y="7284477"/>
            <a:ext cx="4133660" cy="1973823"/>
          </a:xfrm>
          <a:custGeom>
            <a:avLst/>
            <a:gdLst/>
            <a:ahLst/>
            <a:cxnLst/>
            <a:rect l="l" t="t" r="r" b="b"/>
            <a:pathLst>
              <a:path w="4133660" h="1973823" extrusionOk="0">
                <a:moveTo>
                  <a:pt x="0" y="0"/>
                </a:moveTo>
                <a:lnTo>
                  <a:pt x="4133660" y="0"/>
                </a:lnTo>
                <a:lnTo>
                  <a:pt x="4133660" y="1973823"/>
                </a:lnTo>
                <a:lnTo>
                  <a:pt x="0" y="1973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4" name="Google Shape;494;p27"/>
          <p:cNvSpPr/>
          <p:nvPr/>
        </p:nvSpPr>
        <p:spPr>
          <a:xfrm>
            <a:off x="9994713" y="2503486"/>
            <a:ext cx="1934127" cy="452102"/>
          </a:xfrm>
          <a:custGeom>
            <a:avLst/>
            <a:gdLst/>
            <a:ahLst/>
            <a:cxnLst/>
            <a:rect l="l" t="t" r="r" b="b"/>
            <a:pathLst>
              <a:path w="1934127" h="452102" extrusionOk="0">
                <a:moveTo>
                  <a:pt x="0" y="0"/>
                </a:moveTo>
                <a:lnTo>
                  <a:pt x="1934127" y="0"/>
                </a:lnTo>
                <a:lnTo>
                  <a:pt x="1934127" y="452102"/>
                </a:lnTo>
                <a:lnTo>
                  <a:pt x="0" y="452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5" name="Google Shape;495;p27"/>
          <p:cNvSpPr/>
          <p:nvPr/>
        </p:nvSpPr>
        <p:spPr>
          <a:xfrm>
            <a:off x="14947364" y="1296575"/>
            <a:ext cx="2563015" cy="512603"/>
          </a:xfrm>
          <a:custGeom>
            <a:avLst/>
            <a:gdLst/>
            <a:ahLst/>
            <a:cxnLst/>
            <a:rect l="l" t="t" r="r" b="b"/>
            <a:pathLst>
              <a:path w="2563015" h="512603" extrusionOk="0">
                <a:moveTo>
                  <a:pt x="0" y="0"/>
                </a:moveTo>
                <a:lnTo>
                  <a:pt x="2563016" y="0"/>
                </a:lnTo>
                <a:lnTo>
                  <a:pt x="2563016" y="512603"/>
                </a:lnTo>
                <a:lnTo>
                  <a:pt x="0" y="512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4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What now?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2000"/>
            <a:ext cx="16298700" cy="7600358"/>
          </a:xfrm>
        </p:spPr>
        <p:txBody>
          <a:bodyPr>
            <a:normAutofit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Review and approve the following PR #1097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Removes existing </a:t>
            </a:r>
            <a:r>
              <a:rPr lang="en-CA" dirty="0" err="1"/>
              <a:t>IaC</a:t>
            </a:r>
            <a:r>
              <a:rPr lang="en-CA" dirty="0"/>
              <a:t> code using Lambda function to Start/Stop clusters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Sets </a:t>
            </a:r>
            <a:r>
              <a:rPr lang="en-CA" b="1" dirty="0"/>
              <a:t>environment</a:t>
            </a:r>
            <a:r>
              <a:rPr lang="en-CA" dirty="0"/>
              <a:t> tag to “dev” for all non-staging/prod/security scan environments</a:t>
            </a:r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Deploy AWS State Manager association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Re-deploy developer F1/M2 environments (without </a:t>
            </a:r>
            <a:r>
              <a:rPr lang="en-CA" dirty="0" err="1"/>
              <a:t>hotswap</a:t>
            </a:r>
            <a:r>
              <a:rPr lang="en-CA" dirty="0"/>
              <a:t>)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Work with </a:t>
            </a:r>
            <a:r>
              <a:rPr lang="en-CA" dirty="0" err="1"/>
              <a:t>CloudOps</a:t>
            </a:r>
            <a:r>
              <a:rPr lang="en-CA" dirty="0"/>
              <a:t> to clean up initial SSM Automation scripts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939800" lvl="1" indent="-457200" algn="l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1BD1-1CE0-4E75-191E-363B7FEDF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093" y="4238625"/>
            <a:ext cx="5567404" cy="2835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0B0D0-DBD0-EBC8-CD09-E94374CCF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317" y="4238625"/>
            <a:ext cx="5567405" cy="131348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7FBF6DA-4D4A-2C88-DBBE-39F875FC679A}"/>
              </a:ext>
            </a:extLst>
          </p:cNvPr>
          <p:cNvSpPr/>
          <p:nvPr/>
        </p:nvSpPr>
        <p:spPr>
          <a:xfrm>
            <a:off x="8243041" y="4653053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8597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0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542" name="Google Shape;542;p30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1862371" y="2717539"/>
            <a:ext cx="7281629" cy="3266928"/>
            <a:chOff x="0" y="-47625"/>
            <a:chExt cx="1917795" cy="860425"/>
          </a:xfrm>
        </p:grpSpPr>
        <p:sp>
          <p:nvSpPr>
            <p:cNvPr id="545" name="Google Shape;545;p30"/>
            <p:cNvSpPr/>
            <p:nvPr/>
          </p:nvSpPr>
          <p:spPr>
            <a:xfrm>
              <a:off x="0" y="0"/>
              <a:ext cx="1917795" cy="458928"/>
            </a:xfrm>
            <a:custGeom>
              <a:avLst/>
              <a:gdLst/>
              <a:ahLst/>
              <a:cxnLst/>
              <a:rect l="l" t="t" r="r" b="b"/>
              <a:pathLst>
                <a:path w="1917795" h="458928" extrusionOk="0">
                  <a:moveTo>
                    <a:pt x="54224" y="0"/>
                  </a:moveTo>
                  <a:lnTo>
                    <a:pt x="1863571" y="0"/>
                  </a:lnTo>
                  <a:cubicBezTo>
                    <a:pt x="1877952" y="0"/>
                    <a:pt x="1891744" y="5713"/>
                    <a:pt x="1901913" y="15882"/>
                  </a:cubicBezTo>
                  <a:cubicBezTo>
                    <a:pt x="1912082" y="26051"/>
                    <a:pt x="1917795" y="39843"/>
                    <a:pt x="1917795" y="54224"/>
                  </a:cubicBezTo>
                  <a:lnTo>
                    <a:pt x="1917795" y="404704"/>
                  </a:lnTo>
                  <a:cubicBezTo>
                    <a:pt x="1917795" y="419085"/>
                    <a:pt x="1912082" y="432877"/>
                    <a:pt x="1901913" y="443046"/>
                  </a:cubicBezTo>
                  <a:cubicBezTo>
                    <a:pt x="1891744" y="453215"/>
                    <a:pt x="1877952" y="458928"/>
                    <a:pt x="1863571" y="458928"/>
                  </a:cubicBezTo>
                  <a:lnTo>
                    <a:pt x="54224" y="458928"/>
                  </a:lnTo>
                  <a:cubicBezTo>
                    <a:pt x="39843" y="458928"/>
                    <a:pt x="26051" y="453215"/>
                    <a:pt x="15882" y="443046"/>
                  </a:cubicBezTo>
                  <a:cubicBezTo>
                    <a:pt x="5713" y="432877"/>
                    <a:pt x="0" y="419085"/>
                    <a:pt x="0" y="404704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30"/>
          <p:cNvGrpSpPr/>
          <p:nvPr/>
        </p:nvGrpSpPr>
        <p:grpSpPr>
          <a:xfrm>
            <a:off x="1862371" y="4799226"/>
            <a:ext cx="7281629" cy="3266928"/>
            <a:chOff x="0" y="-47625"/>
            <a:chExt cx="1917795" cy="860425"/>
          </a:xfrm>
        </p:grpSpPr>
        <p:sp>
          <p:nvSpPr>
            <p:cNvPr id="548" name="Google Shape;548;p30"/>
            <p:cNvSpPr/>
            <p:nvPr/>
          </p:nvSpPr>
          <p:spPr>
            <a:xfrm>
              <a:off x="0" y="0"/>
              <a:ext cx="1917795" cy="458928"/>
            </a:xfrm>
            <a:custGeom>
              <a:avLst/>
              <a:gdLst/>
              <a:ahLst/>
              <a:cxnLst/>
              <a:rect l="l" t="t" r="r" b="b"/>
              <a:pathLst>
                <a:path w="1917795" h="458928" extrusionOk="0">
                  <a:moveTo>
                    <a:pt x="54224" y="0"/>
                  </a:moveTo>
                  <a:lnTo>
                    <a:pt x="1863571" y="0"/>
                  </a:lnTo>
                  <a:cubicBezTo>
                    <a:pt x="1877952" y="0"/>
                    <a:pt x="1891744" y="5713"/>
                    <a:pt x="1901913" y="15882"/>
                  </a:cubicBezTo>
                  <a:cubicBezTo>
                    <a:pt x="1912082" y="26051"/>
                    <a:pt x="1917795" y="39843"/>
                    <a:pt x="1917795" y="54224"/>
                  </a:cubicBezTo>
                  <a:lnTo>
                    <a:pt x="1917795" y="404704"/>
                  </a:lnTo>
                  <a:cubicBezTo>
                    <a:pt x="1917795" y="419085"/>
                    <a:pt x="1912082" y="432877"/>
                    <a:pt x="1901913" y="443046"/>
                  </a:cubicBezTo>
                  <a:cubicBezTo>
                    <a:pt x="1891744" y="453215"/>
                    <a:pt x="1877952" y="458928"/>
                    <a:pt x="1863571" y="458928"/>
                  </a:cubicBezTo>
                  <a:lnTo>
                    <a:pt x="54224" y="458928"/>
                  </a:lnTo>
                  <a:cubicBezTo>
                    <a:pt x="39843" y="458928"/>
                    <a:pt x="26051" y="453215"/>
                    <a:pt x="15882" y="443046"/>
                  </a:cubicBezTo>
                  <a:cubicBezTo>
                    <a:pt x="5713" y="432877"/>
                    <a:pt x="0" y="419085"/>
                    <a:pt x="0" y="404704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30"/>
          <p:cNvSpPr txBox="1"/>
          <p:nvPr/>
        </p:nvSpPr>
        <p:spPr>
          <a:xfrm>
            <a:off x="88259" y="3170302"/>
            <a:ext cx="1082985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you!</a:t>
            </a:r>
            <a:endParaRPr/>
          </a:p>
        </p:txBody>
      </p:sp>
      <p:sp>
        <p:nvSpPr>
          <p:cNvPr id="551" name="Google Shape;551;p30"/>
          <p:cNvSpPr txBox="1"/>
          <p:nvPr/>
        </p:nvSpPr>
        <p:spPr>
          <a:xfrm>
            <a:off x="2063004" y="5254398"/>
            <a:ext cx="68805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5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Feedback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500" dirty="0">
                <a:latin typeface="Alice"/>
                <a:ea typeface="Alice"/>
                <a:sym typeface="Alice"/>
              </a:rPr>
              <a:t>Questions</a:t>
            </a:r>
            <a:endParaRPr dirty="0"/>
          </a:p>
        </p:txBody>
      </p:sp>
      <p:sp>
        <p:nvSpPr>
          <p:cNvPr id="552" name="Google Shape;552;p30"/>
          <p:cNvSpPr/>
          <p:nvPr/>
        </p:nvSpPr>
        <p:spPr>
          <a:xfrm rot="-1788288">
            <a:off x="-4330516" y="-285776"/>
            <a:ext cx="11308644" cy="2629260"/>
          </a:xfrm>
          <a:custGeom>
            <a:avLst/>
            <a:gdLst/>
            <a:ahLst/>
            <a:cxnLst/>
            <a:rect l="l" t="t" r="r" b="b"/>
            <a:pathLst>
              <a:path w="11308644" h="2629260" extrusionOk="0">
                <a:moveTo>
                  <a:pt x="0" y="0"/>
                </a:moveTo>
                <a:lnTo>
                  <a:pt x="11308644" y="0"/>
                </a:lnTo>
                <a:lnTo>
                  <a:pt x="11308644" y="2629259"/>
                </a:lnTo>
                <a:lnTo>
                  <a:pt x="0" y="2629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53" name="Google Shape;553;p30"/>
          <p:cNvSpPr/>
          <p:nvPr/>
        </p:nvSpPr>
        <p:spPr>
          <a:xfrm rot="1022588">
            <a:off x="12288711" y="4255"/>
            <a:ext cx="11998578" cy="2789669"/>
          </a:xfrm>
          <a:custGeom>
            <a:avLst/>
            <a:gdLst/>
            <a:ahLst/>
            <a:cxnLst/>
            <a:rect l="l" t="t" r="r" b="b"/>
            <a:pathLst>
              <a:path w="11998578" h="2789669" extrusionOk="0">
                <a:moveTo>
                  <a:pt x="0" y="0"/>
                </a:moveTo>
                <a:lnTo>
                  <a:pt x="11998578" y="0"/>
                </a:lnTo>
                <a:lnTo>
                  <a:pt x="11998578" y="2789670"/>
                </a:lnTo>
                <a:lnTo>
                  <a:pt x="0" y="2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54" name="Google Shape;554;p30"/>
          <p:cNvSpPr/>
          <p:nvPr/>
        </p:nvSpPr>
        <p:spPr>
          <a:xfrm rot="6120389">
            <a:off x="416526" y="8366960"/>
            <a:ext cx="8905788" cy="6846325"/>
          </a:xfrm>
          <a:custGeom>
            <a:avLst/>
            <a:gdLst/>
            <a:ahLst/>
            <a:cxnLst/>
            <a:rect l="l" t="t" r="r" b="b"/>
            <a:pathLst>
              <a:path w="8905788" h="6846325" extrusionOk="0">
                <a:moveTo>
                  <a:pt x="0" y="0"/>
                </a:moveTo>
                <a:lnTo>
                  <a:pt x="8905788" y="0"/>
                </a:lnTo>
                <a:lnTo>
                  <a:pt x="8905788" y="6846324"/>
                </a:lnTo>
                <a:lnTo>
                  <a:pt x="0" y="6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55" name="Google Shape;555;p30"/>
          <p:cNvSpPr/>
          <p:nvPr/>
        </p:nvSpPr>
        <p:spPr>
          <a:xfrm>
            <a:off x="10349592" y="2464581"/>
            <a:ext cx="5200258" cy="5674884"/>
          </a:xfrm>
          <a:custGeom>
            <a:avLst/>
            <a:gdLst/>
            <a:ahLst/>
            <a:cxnLst/>
            <a:rect l="l" t="t" r="r" b="b"/>
            <a:pathLst>
              <a:path w="5200258" h="5674884" extrusionOk="0">
                <a:moveTo>
                  <a:pt x="0" y="0"/>
                </a:moveTo>
                <a:lnTo>
                  <a:pt x="5200258" y="0"/>
                </a:lnTo>
                <a:lnTo>
                  <a:pt x="5200258" y="5674884"/>
                </a:lnTo>
                <a:lnTo>
                  <a:pt x="0" y="5674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78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</p:txBody>
      </p:sp>
      <p:pic>
        <p:nvPicPr>
          <p:cNvPr id="4" name="Graphic 3" descr="State Manager resource icon for the AWS Systems Manager service.">
            <a:extLst>
              <a:ext uri="{FF2B5EF4-FFF2-40B4-BE49-F238E27FC236}">
                <a16:creationId xmlns:a16="http://schemas.microsoft.com/office/drawing/2014/main" id="{B3DBCDC2-35A3-47F4-93CB-86FC2FA1C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3794" y="4811650"/>
            <a:ext cx="1008471" cy="1008471"/>
          </a:xfrm>
          <a:prstGeom prst="rect">
            <a:avLst/>
          </a:prstGeom>
        </p:spPr>
      </p:pic>
      <p:sp>
        <p:nvSpPr>
          <p:cNvPr id="5" name="TextBox 24">
            <a:extLst>
              <a:ext uri="{FF2B5EF4-FFF2-40B4-BE49-F238E27FC236}">
                <a16:creationId xmlns:a16="http://schemas.microsoft.com/office/drawing/2014/main" id="{87F1A70D-077E-56DB-01A3-159109234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1346" y="5783603"/>
            <a:ext cx="1766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Association</a:t>
            </a:r>
          </a:p>
        </p:txBody>
      </p:sp>
      <p:pic>
        <p:nvPicPr>
          <p:cNvPr id="6" name="Graphic 5" descr="Documents resource icon for the AWS Systems Manager service.">
            <a:extLst>
              <a:ext uri="{FF2B5EF4-FFF2-40B4-BE49-F238E27FC236}">
                <a16:creationId xmlns:a16="http://schemas.microsoft.com/office/drawing/2014/main" id="{F6012CE9-C8AD-F8BA-C7ED-3E7195D64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6188" y="4784590"/>
            <a:ext cx="1008471" cy="1008471"/>
          </a:xfrm>
          <a:prstGeom prst="rect">
            <a:avLst/>
          </a:prstGeom>
        </p:spPr>
      </p:pic>
      <p:sp>
        <p:nvSpPr>
          <p:cNvPr id="7" name="TextBox 16">
            <a:extLst>
              <a:ext uri="{FF2B5EF4-FFF2-40B4-BE49-F238E27FC236}">
                <a16:creationId xmlns:a16="http://schemas.microsoft.com/office/drawing/2014/main" id="{52132053-C2F5-AE9A-2927-B441F69D8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857" y="5783309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ApplyPatchBaseline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Documents resource icon for the AWS Systems Manager service.">
            <a:extLst>
              <a:ext uri="{FF2B5EF4-FFF2-40B4-BE49-F238E27FC236}">
                <a16:creationId xmlns:a16="http://schemas.microsoft.com/office/drawing/2014/main" id="{A01C945C-B1A9-829B-461B-7A1E4A76A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7636" y="6435966"/>
            <a:ext cx="1008471" cy="1008471"/>
          </a:xfrm>
          <a:prstGeom prst="rect">
            <a:avLst/>
          </a:prstGeom>
        </p:spPr>
      </p:pic>
      <p:sp>
        <p:nvSpPr>
          <p:cNvPr id="13" name="TextBox 16">
            <a:extLst>
              <a:ext uri="{FF2B5EF4-FFF2-40B4-BE49-F238E27FC236}">
                <a16:creationId xmlns:a16="http://schemas.microsoft.com/office/drawing/2014/main" id="{81D3E412-3EB0-EE8F-9CFA-D2719F3F3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305" y="7434685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CreatedDynamoDbBackup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Documents resource icon for the AWS Systems Manager service.">
            <a:extLst>
              <a:ext uri="{FF2B5EF4-FFF2-40B4-BE49-F238E27FC236}">
                <a16:creationId xmlns:a16="http://schemas.microsoft.com/office/drawing/2014/main" id="{438E416F-1D55-FEA2-2062-F11ED8C86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9221" y="3123462"/>
            <a:ext cx="1008471" cy="1008471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C3BA19AC-8CBB-D527-FD45-0CF98D55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890" y="4122181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InstallApplication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C1A698-8EEA-F947-AE61-3CA9FC925297}"/>
              </a:ext>
            </a:extLst>
          </p:cNvPr>
          <p:cNvSpPr/>
          <p:nvPr/>
        </p:nvSpPr>
        <p:spPr>
          <a:xfrm>
            <a:off x="12500238" y="3545495"/>
            <a:ext cx="3465332" cy="3528346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nodes and AWS resources</a:t>
            </a:r>
          </a:p>
        </p:txBody>
      </p:sp>
      <p:pic>
        <p:nvPicPr>
          <p:cNvPr id="17" name="Graphic 16" descr="Graphic icon.">
            <a:extLst>
              <a:ext uri="{FF2B5EF4-FFF2-40B4-BE49-F238E27FC236}">
                <a16:creationId xmlns:a16="http://schemas.microsoft.com/office/drawing/2014/main" id="{9D7DFC80-7BE8-9606-1B71-7BDA9EEDC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500237" y="3542637"/>
            <a:ext cx="381000" cy="381000"/>
          </a:xfrm>
          <a:prstGeom prst="rect">
            <a:avLst/>
          </a:prstGeom>
        </p:spPr>
      </p:pic>
      <p:pic>
        <p:nvPicPr>
          <p:cNvPr id="18" name="Graphic 17" descr="Server resource icon for the General Icons category.">
            <a:extLst>
              <a:ext uri="{FF2B5EF4-FFF2-40B4-BE49-F238E27FC236}">
                <a16:creationId xmlns:a16="http://schemas.microsoft.com/office/drawing/2014/main" id="{845D30A7-463E-1A75-809C-EC285BC9D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46356" y="4229034"/>
            <a:ext cx="857728" cy="857728"/>
          </a:xfrm>
          <a:prstGeom prst="rect">
            <a:avLst/>
          </a:prstGeom>
        </p:spPr>
      </p:pic>
      <p:pic>
        <p:nvPicPr>
          <p:cNvPr id="19" name="Graphic 10" descr="Servers resource icon for the General Icons category.">
            <a:extLst>
              <a:ext uri="{FF2B5EF4-FFF2-40B4-BE49-F238E27FC236}">
                <a16:creationId xmlns:a16="http://schemas.microsoft.com/office/drawing/2014/main" id="{55234CE8-FB52-C43B-F7FE-C0D2FCAF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4681804" y="4229034"/>
            <a:ext cx="857728" cy="85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Database resource icon for the General Icons category.">
            <a:extLst>
              <a:ext uri="{FF2B5EF4-FFF2-40B4-BE49-F238E27FC236}">
                <a16:creationId xmlns:a16="http://schemas.microsoft.com/office/drawing/2014/main" id="{D17E2267-0680-91C4-8683-8350D4DE54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81804" y="5836747"/>
            <a:ext cx="857728" cy="857728"/>
          </a:xfrm>
          <a:prstGeom prst="rect">
            <a:avLst/>
          </a:prstGeom>
        </p:spPr>
      </p:pic>
      <p:pic>
        <p:nvPicPr>
          <p:cNvPr id="21" name="Graphic 20" descr="Office building resource icon for the General Icons category.">
            <a:extLst>
              <a:ext uri="{FF2B5EF4-FFF2-40B4-BE49-F238E27FC236}">
                <a16:creationId xmlns:a16="http://schemas.microsoft.com/office/drawing/2014/main" id="{1E218C39-2BF9-5573-CAFB-76861640A4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966348" y="5836747"/>
            <a:ext cx="857728" cy="857728"/>
          </a:xfrm>
          <a:prstGeom prst="rect">
            <a:avLst/>
          </a:prstGeom>
        </p:spPr>
      </p:pic>
      <p:pic>
        <p:nvPicPr>
          <p:cNvPr id="22" name="Graphic 15" descr="AWS Systems Manager service icon.">
            <a:extLst>
              <a:ext uri="{FF2B5EF4-FFF2-40B4-BE49-F238E27FC236}">
                <a16:creationId xmlns:a16="http://schemas.microsoft.com/office/drawing/2014/main" id="{55AC987E-DD28-6779-33D5-AD1D56FC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7617312" y="4669105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51CF8721-46B3-6A13-8D8F-1E76051A6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791" y="6060031"/>
            <a:ext cx="22799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State Manager</a:t>
            </a:r>
          </a:p>
        </p:txBody>
      </p:sp>
      <p:pic>
        <p:nvPicPr>
          <p:cNvPr id="24" name="Graphic 23" descr="Application Manager resource icon for the AWS Systems Manager service.">
            <a:extLst>
              <a:ext uri="{FF2B5EF4-FFF2-40B4-BE49-F238E27FC236}">
                <a16:creationId xmlns:a16="http://schemas.microsoft.com/office/drawing/2014/main" id="{5413132A-D334-34C5-67BD-33905D615A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584092" y="4815725"/>
            <a:ext cx="1292060" cy="129206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EDFD5A-092E-73C6-B01B-B63442A54667}"/>
              </a:ext>
            </a:extLst>
          </p:cNvPr>
          <p:cNvCxnSpPr>
            <a:cxnSpLocks/>
          </p:cNvCxnSpPr>
          <p:nvPr/>
        </p:nvCxnSpPr>
        <p:spPr>
          <a:xfrm>
            <a:off x="10625692" y="5310046"/>
            <a:ext cx="159111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3E8477-C1EC-1B54-B77B-27957BC63F18}"/>
              </a:ext>
            </a:extLst>
          </p:cNvPr>
          <p:cNvCxnSpPr>
            <a:cxnSpLocks/>
          </p:cNvCxnSpPr>
          <p:nvPr/>
        </p:nvCxnSpPr>
        <p:spPr>
          <a:xfrm flipH="1">
            <a:off x="5635412" y="5317990"/>
            <a:ext cx="159133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lock">
            <a:extLst>
              <a:ext uri="{FF2B5EF4-FFF2-40B4-BE49-F238E27FC236}">
                <a16:creationId xmlns:a16="http://schemas.microsoft.com/office/drawing/2014/main" id="{C9FF036E-D24F-04B1-6A07-E355E1F9CD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70100" y="4677081"/>
            <a:ext cx="599745" cy="599745"/>
          </a:xfrm>
          <a:prstGeom prst="rect">
            <a:avLst/>
          </a:prstGeom>
        </p:spPr>
      </p:pic>
      <p:pic>
        <p:nvPicPr>
          <p:cNvPr id="33" name="Graphic 32" descr="Chat bubble">
            <a:extLst>
              <a:ext uri="{FF2B5EF4-FFF2-40B4-BE49-F238E27FC236}">
                <a16:creationId xmlns:a16="http://schemas.microsoft.com/office/drawing/2014/main" id="{AFEA5712-B5EE-70B4-FA33-4FE1DAFC42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139847" y="4709923"/>
            <a:ext cx="599745" cy="5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  <p:bldP spid="15" grpId="0"/>
      <p:bldP spid="23" grpId="0"/>
    </p:bldLst>
  </p:timing>
</p:sld>
</file>

<file path=ppt/theme/theme1.xml><?xml version="1.0" encoding="utf-8"?>
<a:theme xmlns:a="http://schemas.openxmlformats.org/drawingml/2006/main" name="Robotics and Artificial Intelligence Lesson">
  <a:themeElements>
    <a:clrScheme name="Office">
      <a:dk1>
        <a:srgbClr val="07687F"/>
      </a:dk1>
      <a:lt1>
        <a:srgbClr val="F1E6B8"/>
      </a:lt1>
      <a:dk2>
        <a:srgbClr val="2A245E"/>
      </a:dk2>
      <a:lt2>
        <a:srgbClr val="2ABFC0"/>
      </a:lt2>
      <a:accent1>
        <a:srgbClr val="397DC9"/>
      </a:accent1>
      <a:accent2>
        <a:srgbClr val="FFFFFF"/>
      </a:accent2>
      <a:accent3>
        <a:srgbClr val="F3D339"/>
      </a:accent3>
      <a:accent4>
        <a:srgbClr val="99DCFF"/>
      </a:accent4>
      <a:accent5>
        <a:srgbClr val="397DC9"/>
      </a:accent5>
      <a:accent6>
        <a:srgbClr val="2A245E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861</Words>
  <Application>Microsoft Office PowerPoint</Application>
  <PresentationFormat>Custom</PresentationFormat>
  <Paragraphs>99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Alfa Slab One</vt:lpstr>
      <vt:lpstr>Arial</vt:lpstr>
      <vt:lpstr>Alegreya</vt:lpstr>
      <vt:lpstr>Calibri</vt:lpstr>
      <vt:lpstr>Alice</vt:lpstr>
      <vt:lpstr>Robotics and Artificial Intelligence Lesson</vt:lpstr>
      <vt:lpstr>Bitmap Image</vt:lpstr>
      <vt:lpstr>PowerPoint Presentation</vt:lpstr>
      <vt:lpstr>What is AWS State Manager?</vt:lpstr>
      <vt:lpstr>PowerPoint Presentation</vt:lpstr>
      <vt:lpstr>Architecture</vt:lpstr>
      <vt:lpstr>Caveats</vt:lpstr>
      <vt:lpstr>PowerPoint Presentation</vt:lpstr>
      <vt:lpstr>What now?</vt:lpstr>
      <vt:lpstr>PowerPoint Presentation</vt:lpstr>
      <vt:lpstr>Getting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</dc:creator>
  <cp:lastModifiedBy>Eric Bach</cp:lastModifiedBy>
  <cp:revision>196</cp:revision>
  <dcterms:modified xsi:type="dcterms:W3CDTF">2023-11-16T15:53:55Z</dcterms:modified>
</cp:coreProperties>
</file>